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ontserrat" panose="00000500000000000000" pitchFamily="2" charset="0"/>
      <p:regular r:id="rId24"/>
      <p:bold r:id="rId25"/>
      <p:italic r:id="rId26"/>
      <p:boldItalic r:id="rId27"/>
    </p:embeddedFont>
    <p:embeddedFont>
      <p:font typeface="Nunito" pitchFamily="2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Source Sans Pro" panose="020B0503030403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1" roundtripDataSignature="AMtx7mj6qqtwK31qxtm7eQVJuDxC2ieP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7667"/>
    <a:srgbClr val="8F7868"/>
    <a:srgbClr val="7D6B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5fb6fa8a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g1f5fb6fa8a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5fb6fa8a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g1f5fb6fa8a0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f5fb6fa8a0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g1f5fb6fa8a0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5fb6fa8a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g1f5fb6fa8a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5fb6fa8a0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5fb6fa8a0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03777f4671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g203777f4671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03777f467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" name="Google Shape;256;g203777f467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GBM is planned for next Thursday (September 24) at 6pm where all the Directors and PVP will be presenting for their respective organizations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can I get involved? We are recruiting for most subcommittees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Active Community on Discord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People come from various backgrounds (check website for where we have interned, advice/tips), tutoring, HDSI Research Scholarship, professors, research at Qualcomm Institute, etc.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Opportunities, class questions, etc.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Tabling tomorrow! And next Tuesday (Library Walk) and Wednesday (EOTG), additionally we will be speaking at DSC classes either this week or next, etc.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1" name="Google Shape;1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f5f724b0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1f5f724b0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5f724b0e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g1f5f724b0e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f5fb6fa8a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g1f5fb6fa8a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s3.ucsd.edu/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ds3.ucsd.edu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1_Blank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9"/>
          <p:cNvSpPr/>
          <p:nvPr/>
        </p:nvSpPr>
        <p:spPr>
          <a:xfrm rot="5400000">
            <a:off x="244525" y="-244650"/>
            <a:ext cx="4430700" cy="4920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9"/>
          <p:cNvSpPr/>
          <p:nvPr/>
        </p:nvSpPr>
        <p:spPr>
          <a:xfrm>
            <a:off x="0" y="209400"/>
            <a:ext cx="2996700" cy="78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9"/>
          <p:cNvSpPr/>
          <p:nvPr/>
        </p:nvSpPr>
        <p:spPr>
          <a:xfrm rot="10800000" flipH="1">
            <a:off x="2996690" y="209325"/>
            <a:ext cx="1476300" cy="789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9"/>
          <p:cNvSpPr/>
          <p:nvPr/>
        </p:nvSpPr>
        <p:spPr>
          <a:xfrm rot="10800000" flipH="1">
            <a:off x="4016025" y="394700"/>
            <a:ext cx="466500" cy="421200"/>
          </a:xfrm>
          <a:prstGeom prst="rtTriangle">
            <a:avLst/>
          </a:prstGeom>
          <a:solidFill>
            <a:srgbClr val="000C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9"/>
          <p:cNvSpPr/>
          <p:nvPr/>
        </p:nvSpPr>
        <p:spPr>
          <a:xfrm>
            <a:off x="0" y="394825"/>
            <a:ext cx="4017900" cy="418800"/>
          </a:xfrm>
          <a:prstGeom prst="rect">
            <a:avLst/>
          </a:prstGeom>
          <a:solidFill>
            <a:srgbClr val="000C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https://ds3.ucsd.edu/</a:t>
            </a:r>
            <a:r>
              <a:rPr lang="en"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4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|</a:t>
            </a:r>
            <a:r>
              <a:rPr lang="en"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ds3@ucsd.edu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9"/>
          <p:cNvSpPr txBox="1">
            <a:spLocks noGrp="1"/>
          </p:cNvSpPr>
          <p:nvPr>
            <p:ph type="body" idx="1"/>
          </p:nvPr>
        </p:nvSpPr>
        <p:spPr>
          <a:xfrm>
            <a:off x="3167743" y="1462970"/>
            <a:ext cx="5685234" cy="1457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body" idx="2"/>
          </p:nvPr>
        </p:nvSpPr>
        <p:spPr>
          <a:xfrm>
            <a:off x="6769100" y="2922787"/>
            <a:ext cx="2083877" cy="98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743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9"/>
          <p:cNvSpPr/>
          <p:nvPr/>
        </p:nvSpPr>
        <p:spPr>
          <a:xfrm>
            <a:off x="7360625" y="23466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Google Shape;1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3180" y="292235"/>
            <a:ext cx="1470049" cy="85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1_Title and body 4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 rotWithShape="1">
          <a:blip r:embed="rId2">
            <a:alphaModFix/>
          </a:blip>
          <a:srcRect r="86355"/>
          <a:stretch/>
        </p:blipFill>
        <p:spPr>
          <a:xfrm>
            <a:off x="0" y="0"/>
            <a:ext cx="996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-57150" y="1833086"/>
            <a:ext cx="1704975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1.Background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Applications &amp;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Workflow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Engagement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Activity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39663"/>
                </a:solidFill>
                <a:latin typeface="Arial"/>
                <a:ea typeface="Arial"/>
                <a:cs typeface="Arial"/>
                <a:sym typeface="Arial"/>
              </a:rPr>
              <a:t>4. Q&amp;A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9" name="Google Shape;89;p16"/>
          <p:cNvCxnSpPr/>
          <p:nvPr/>
        </p:nvCxnSpPr>
        <p:spPr>
          <a:xfrm>
            <a:off x="1155932" y="4724519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1155933" y="4863539"/>
            <a:ext cx="3416067" cy="23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2"/>
          </p:nvPr>
        </p:nvSpPr>
        <p:spPr>
          <a:xfrm>
            <a:off x="1164364" y="1088625"/>
            <a:ext cx="7674836" cy="3311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1155932" y="489204"/>
            <a:ext cx="5253660" cy="50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743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3" name="Google Shape;93;p16"/>
          <p:cNvCxnSpPr/>
          <p:nvPr/>
        </p:nvCxnSpPr>
        <p:spPr>
          <a:xfrm>
            <a:off x="1155932" y="452507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4" name="Google Shape;9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5932" y="23990"/>
            <a:ext cx="712750" cy="40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4">
            <a:alphaModFix/>
          </a:blip>
          <a:srcRect l="41319"/>
          <a:stretch/>
        </p:blipFill>
        <p:spPr>
          <a:xfrm rot="5400000">
            <a:off x="7593553" y="3593055"/>
            <a:ext cx="1583244" cy="151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3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" name="Google Shape;105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3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" name="Google Shape;107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" name="Google Shape;113;p3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4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" name="Google Shape;119;p4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Google Shape;120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123" name="Google Shape;123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4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" name="Google Shape;127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0"/>
          <p:cNvPicPr preferRelativeResize="0"/>
          <p:nvPr/>
        </p:nvPicPr>
        <p:blipFill rotWithShape="1">
          <a:blip r:embed="rId2">
            <a:alphaModFix/>
          </a:blip>
          <a:srcRect l="1" r="-3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0"/>
          <p:cNvSpPr/>
          <p:nvPr/>
        </p:nvSpPr>
        <p:spPr>
          <a:xfrm>
            <a:off x="324674" y="302362"/>
            <a:ext cx="8494652" cy="4538776"/>
          </a:xfrm>
          <a:prstGeom prst="rect">
            <a:avLst/>
          </a:prstGeom>
          <a:solidFill>
            <a:srgbClr val="FFFEF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0"/>
          <p:cNvSpPr txBox="1"/>
          <p:nvPr/>
        </p:nvSpPr>
        <p:spPr>
          <a:xfrm>
            <a:off x="408048" y="2239256"/>
            <a:ext cx="3835542" cy="664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 b="1" i="0" u="none" strike="noStrike" cap="none">
                <a:solidFill>
                  <a:srgbClr val="37437B"/>
                </a:solidFill>
                <a:latin typeface="Arial"/>
                <a:ea typeface="Arial"/>
                <a:cs typeface="Arial"/>
                <a:sym typeface="Arial"/>
              </a:rPr>
              <a:t>Table of Contents</a:t>
            </a:r>
            <a:endParaRPr sz="3300" b="1" i="0" u="none" strike="noStrike" cap="none">
              <a:solidFill>
                <a:srgbClr val="37437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0"/>
          <p:cNvSpPr txBox="1">
            <a:spLocks noGrp="1"/>
          </p:cNvSpPr>
          <p:nvPr>
            <p:ph type="body" idx="1"/>
          </p:nvPr>
        </p:nvSpPr>
        <p:spPr>
          <a:xfrm>
            <a:off x="4982004" y="1906134"/>
            <a:ext cx="3374596" cy="1331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AutoNum type="arabicPeriod"/>
              <a:defRPr sz="2100" b="0" i="0" u="none" strike="noStrike" cap="none">
                <a:solidFill>
                  <a:srgbClr val="6F6D9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22" name="Google Shape;22;p40"/>
          <p:cNvCxnSpPr/>
          <p:nvPr/>
        </p:nvCxnSpPr>
        <p:spPr>
          <a:xfrm>
            <a:off x="4584425" y="433275"/>
            <a:ext cx="0" cy="40377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" name="Google Shape;23;p40"/>
          <p:cNvSpPr/>
          <p:nvPr/>
        </p:nvSpPr>
        <p:spPr>
          <a:xfrm>
            <a:off x="7360625" y="23466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3180" y="292235"/>
            <a:ext cx="1470049" cy="85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1_Main 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0"/>
          <p:cNvPicPr preferRelativeResize="0"/>
          <p:nvPr/>
        </p:nvPicPr>
        <p:blipFill rotWithShape="1">
          <a:blip r:embed="rId2">
            <a:alphaModFix/>
          </a:blip>
          <a:srcRect l="1" r="-3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0"/>
          <p:cNvSpPr/>
          <p:nvPr/>
        </p:nvSpPr>
        <p:spPr>
          <a:xfrm>
            <a:off x="324674" y="302362"/>
            <a:ext cx="8494652" cy="4538776"/>
          </a:xfrm>
          <a:prstGeom prst="rect">
            <a:avLst/>
          </a:prstGeom>
          <a:solidFill>
            <a:srgbClr val="FFFEF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1945170" y="1997265"/>
            <a:ext cx="5253660" cy="11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3743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10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34"/>
          <p:cNvPicPr preferRelativeResize="0"/>
          <p:nvPr/>
        </p:nvPicPr>
        <p:blipFill rotWithShape="1">
          <a:blip r:embed="rId2">
            <a:alphaModFix/>
          </a:blip>
          <a:srcRect r="86355"/>
          <a:stretch/>
        </p:blipFill>
        <p:spPr>
          <a:xfrm>
            <a:off x="0" y="0"/>
            <a:ext cx="996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34"/>
          <p:cNvSpPr txBox="1"/>
          <p:nvPr/>
        </p:nvSpPr>
        <p:spPr>
          <a:xfrm>
            <a:off x="0" y="1833086"/>
            <a:ext cx="1704975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D39663"/>
                </a:solidFill>
                <a:latin typeface="Arial"/>
                <a:ea typeface="Arial"/>
                <a:cs typeface="Arial"/>
                <a:sym typeface="Arial"/>
              </a:rPr>
              <a:t>1.Background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Life Cycle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Stages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Engagement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Activity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4. Q&amp;A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" name="Google Shape;34;p34"/>
          <p:cNvCxnSpPr/>
          <p:nvPr/>
        </p:nvCxnSpPr>
        <p:spPr>
          <a:xfrm>
            <a:off x="1155932" y="4724519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34"/>
          <p:cNvSpPr txBox="1">
            <a:spLocks noGrp="1"/>
          </p:cNvSpPr>
          <p:nvPr>
            <p:ph type="body" idx="1"/>
          </p:nvPr>
        </p:nvSpPr>
        <p:spPr>
          <a:xfrm>
            <a:off x="1155933" y="4863539"/>
            <a:ext cx="3416067" cy="23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34"/>
          <p:cNvSpPr txBox="1">
            <a:spLocks noGrp="1"/>
          </p:cNvSpPr>
          <p:nvPr>
            <p:ph type="body" idx="2"/>
          </p:nvPr>
        </p:nvSpPr>
        <p:spPr>
          <a:xfrm>
            <a:off x="1164364" y="1088625"/>
            <a:ext cx="7674836" cy="3311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34"/>
          <p:cNvSpPr txBox="1">
            <a:spLocks noGrp="1"/>
          </p:cNvSpPr>
          <p:nvPr>
            <p:ph type="title"/>
          </p:nvPr>
        </p:nvSpPr>
        <p:spPr>
          <a:xfrm>
            <a:off x="1155932" y="489204"/>
            <a:ext cx="5253660" cy="50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743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8" name="Google Shape;38;p34"/>
          <p:cNvCxnSpPr/>
          <p:nvPr/>
        </p:nvCxnSpPr>
        <p:spPr>
          <a:xfrm>
            <a:off x="1155932" y="452507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39;p34"/>
          <p:cNvPicPr preferRelativeResize="0"/>
          <p:nvPr/>
        </p:nvPicPr>
        <p:blipFill rotWithShape="1">
          <a:blip r:embed="rId3">
            <a:alphaModFix/>
          </a:blip>
          <a:srcRect l="41319"/>
          <a:stretch/>
        </p:blipFill>
        <p:spPr>
          <a:xfrm rot="5400000">
            <a:off x="7593553" y="3593055"/>
            <a:ext cx="1583244" cy="151765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34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1_Title and 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1"/>
          <p:cNvPicPr preferRelativeResize="0"/>
          <p:nvPr/>
        </p:nvPicPr>
        <p:blipFill rotWithShape="1">
          <a:blip r:embed="rId2">
            <a:alphaModFix/>
          </a:blip>
          <a:srcRect r="86355"/>
          <a:stretch/>
        </p:blipFill>
        <p:spPr>
          <a:xfrm>
            <a:off x="0" y="0"/>
            <a:ext cx="996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1"/>
          <p:cNvSpPr txBox="1"/>
          <p:nvPr/>
        </p:nvSpPr>
        <p:spPr>
          <a:xfrm>
            <a:off x="-60325" y="1833086"/>
            <a:ext cx="1704975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D39663"/>
                </a:solidFill>
                <a:latin typeface="Arial"/>
                <a:ea typeface="Arial"/>
                <a:cs typeface="Arial"/>
                <a:sym typeface="Arial"/>
              </a:rPr>
              <a:t>1. Background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Applications &amp;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Workflow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Engagement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Activity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4. Q&amp;A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" name="Google Shape;45;p11"/>
          <p:cNvCxnSpPr/>
          <p:nvPr/>
        </p:nvCxnSpPr>
        <p:spPr>
          <a:xfrm>
            <a:off x="1155932" y="4724519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1155933" y="4863539"/>
            <a:ext cx="3416067" cy="23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2"/>
          </p:nvPr>
        </p:nvSpPr>
        <p:spPr>
          <a:xfrm>
            <a:off x="1164364" y="1088625"/>
            <a:ext cx="7674836" cy="3311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title"/>
          </p:nvPr>
        </p:nvSpPr>
        <p:spPr>
          <a:xfrm>
            <a:off x="1155932" y="489204"/>
            <a:ext cx="5253660" cy="50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743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49" name="Google Shape;49;p11"/>
          <p:cNvCxnSpPr/>
          <p:nvPr/>
        </p:nvCxnSpPr>
        <p:spPr>
          <a:xfrm>
            <a:off x="1155932" y="452507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0" name="Google Shape;50;p11"/>
          <p:cNvPicPr preferRelativeResize="0"/>
          <p:nvPr/>
        </p:nvPicPr>
        <p:blipFill rotWithShape="1">
          <a:blip r:embed="rId3">
            <a:alphaModFix/>
          </a:blip>
          <a:srcRect l="41319"/>
          <a:stretch/>
        </p:blipFill>
        <p:spPr>
          <a:xfrm rot="5400000">
            <a:off x="7593553" y="3593055"/>
            <a:ext cx="1583244" cy="151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1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1_Title and body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2"/>
          <p:cNvPicPr preferRelativeResize="0"/>
          <p:nvPr/>
        </p:nvPicPr>
        <p:blipFill rotWithShape="1">
          <a:blip r:embed="rId2">
            <a:alphaModFix/>
          </a:blip>
          <a:srcRect r="86355"/>
          <a:stretch/>
        </p:blipFill>
        <p:spPr>
          <a:xfrm>
            <a:off x="0" y="0"/>
            <a:ext cx="996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2"/>
          <p:cNvSpPr txBox="1"/>
          <p:nvPr/>
        </p:nvSpPr>
        <p:spPr>
          <a:xfrm>
            <a:off x="-57150" y="1833086"/>
            <a:ext cx="1704975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1.Background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D39663"/>
                </a:solidFill>
                <a:latin typeface="Arial"/>
                <a:ea typeface="Arial"/>
                <a:cs typeface="Arial"/>
                <a:sym typeface="Arial"/>
              </a:rPr>
              <a:t>2. Applications &amp;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D39663"/>
                </a:solidFill>
                <a:latin typeface="Arial"/>
                <a:ea typeface="Arial"/>
                <a:cs typeface="Arial"/>
                <a:sym typeface="Arial"/>
              </a:rPr>
              <a:t>Workflow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3. Engagement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Activity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4. Q&amp;A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12"/>
          <p:cNvCxnSpPr/>
          <p:nvPr/>
        </p:nvCxnSpPr>
        <p:spPr>
          <a:xfrm>
            <a:off x="1155932" y="4724519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7" name="Google Shape;57;p12"/>
          <p:cNvSpPr txBox="1">
            <a:spLocks noGrp="1"/>
          </p:cNvSpPr>
          <p:nvPr>
            <p:ph type="body" idx="1"/>
          </p:nvPr>
        </p:nvSpPr>
        <p:spPr>
          <a:xfrm>
            <a:off x="1155933" y="4863539"/>
            <a:ext cx="3416067" cy="23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body" idx="2"/>
          </p:nvPr>
        </p:nvSpPr>
        <p:spPr>
          <a:xfrm>
            <a:off x="1164364" y="1088625"/>
            <a:ext cx="7674836" cy="3311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1155932" y="489204"/>
            <a:ext cx="5253660" cy="50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743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0" name="Google Shape;60;p12"/>
          <p:cNvCxnSpPr/>
          <p:nvPr/>
        </p:nvCxnSpPr>
        <p:spPr>
          <a:xfrm>
            <a:off x="1155932" y="452507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1" name="Google Shape;61;p12"/>
          <p:cNvPicPr preferRelativeResize="0"/>
          <p:nvPr/>
        </p:nvPicPr>
        <p:blipFill rotWithShape="1">
          <a:blip r:embed="rId3">
            <a:alphaModFix/>
          </a:blip>
          <a:srcRect l="41319"/>
          <a:stretch/>
        </p:blipFill>
        <p:spPr>
          <a:xfrm rot="5400000">
            <a:off x="7593553" y="3593055"/>
            <a:ext cx="1583244" cy="15176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1_Title and 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5"/>
          <p:cNvPicPr preferRelativeResize="0"/>
          <p:nvPr/>
        </p:nvPicPr>
        <p:blipFill rotWithShape="1">
          <a:blip r:embed="rId2">
            <a:alphaModFix/>
          </a:blip>
          <a:srcRect r="86355"/>
          <a:stretch/>
        </p:blipFill>
        <p:spPr>
          <a:xfrm>
            <a:off x="0" y="0"/>
            <a:ext cx="996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-57150" y="1833086"/>
            <a:ext cx="1704975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1.Background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en-US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Applications &amp;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Workflow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Engagement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Activity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 dirty="0">
                <a:solidFill>
                  <a:srgbClr val="D39663"/>
                </a:solidFill>
                <a:latin typeface="Arial"/>
                <a:ea typeface="Arial"/>
                <a:cs typeface="Arial"/>
                <a:sym typeface="Arial"/>
              </a:rPr>
              <a:t>4. Q&amp;A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8" name="Google Shape;78;p15"/>
          <p:cNvCxnSpPr/>
          <p:nvPr/>
        </p:nvCxnSpPr>
        <p:spPr>
          <a:xfrm>
            <a:off x="1155932" y="4724519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1155933" y="4863539"/>
            <a:ext cx="3416067" cy="23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2"/>
          </p:nvPr>
        </p:nvSpPr>
        <p:spPr>
          <a:xfrm>
            <a:off x="1164364" y="1088625"/>
            <a:ext cx="7674836" cy="3311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1155932" y="489204"/>
            <a:ext cx="5253660" cy="50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743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2" name="Google Shape;82;p15"/>
          <p:cNvCxnSpPr/>
          <p:nvPr/>
        </p:nvCxnSpPr>
        <p:spPr>
          <a:xfrm>
            <a:off x="1155932" y="452507"/>
            <a:ext cx="7680960" cy="0"/>
          </a:xfrm>
          <a:prstGeom prst="straightConnector1">
            <a:avLst/>
          </a:prstGeom>
          <a:noFill/>
          <a:ln w="9525" cap="flat" cmpd="sng">
            <a:solidFill>
              <a:srgbClr val="B2B2B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3" name="Google Shape;83;p15"/>
          <p:cNvPicPr preferRelativeResize="0"/>
          <p:nvPr/>
        </p:nvPicPr>
        <p:blipFill rotWithShape="1">
          <a:blip r:embed="rId3">
            <a:alphaModFix/>
          </a:blip>
          <a:srcRect l="41319"/>
          <a:stretch/>
        </p:blipFill>
        <p:spPr>
          <a:xfrm rot="5400000">
            <a:off x="7593553" y="3593055"/>
            <a:ext cx="1583244" cy="15176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7331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0" y="394825"/>
            <a:ext cx="4017900" cy="418800"/>
          </a:xfrm>
          <a:prstGeom prst="rect">
            <a:avLst/>
          </a:prstGeom>
          <a:solidFill>
            <a:srgbClr val="000C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https://ds3.ucsd.edu/</a:t>
            </a:r>
            <a:r>
              <a:rPr lang="en"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4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|</a:t>
            </a:r>
            <a:r>
              <a:rPr lang="en"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ds3@ucsd.edu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4"/>
          <p:cNvSpPr/>
          <p:nvPr/>
        </p:nvSpPr>
        <p:spPr>
          <a:xfrm rot="10800000" flipH="1">
            <a:off x="4016025" y="394700"/>
            <a:ext cx="466500" cy="421200"/>
          </a:xfrm>
          <a:prstGeom prst="rtTriangle">
            <a:avLst/>
          </a:prstGeom>
          <a:solidFill>
            <a:srgbClr val="000C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2286000" y="2418624"/>
            <a:ext cx="4572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85344" y="394700"/>
            <a:ext cx="126110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9648" y="994654"/>
            <a:ext cx="1500188" cy="872263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85344" y="2024455"/>
            <a:ext cx="5096256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0" u="none" strike="noStrike" cap="none">
                <a:solidFill>
                  <a:srgbClr val="171947"/>
                </a:solidFill>
                <a:latin typeface="Montserrat"/>
                <a:ea typeface="Montserrat"/>
                <a:cs typeface="Montserrat"/>
                <a:sym typeface="Montserrat"/>
              </a:rPr>
              <a:t>The Life Cycle of a Data Science 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0" u="none" strike="noStrike" cap="none">
                <a:solidFill>
                  <a:srgbClr val="171947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br>
              <a:rPr lang="en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C5DDE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7" r:id="rId7"/>
    <p:sldLayoutId id="2147483655" r:id="rId8"/>
    <p:sldLayoutId id="2147483656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link.ucsd.edu/technology/computers/software-acms/available-software/index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analyticsvidhya.com/blog/2021/11/a-comprehensive-guide-on-microsoft-excel-for-data-analysi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jmp.com/en_dk/academic/course-materials/analytics.html#m-stepbyste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hyperlink" Target="https://www.jmp.com/en_us/software/analytic-workflow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"/>
          <p:cNvSpPr txBox="1">
            <a:spLocks noGrp="1"/>
          </p:cNvSpPr>
          <p:nvPr>
            <p:ph type="body" idx="1"/>
          </p:nvPr>
        </p:nvSpPr>
        <p:spPr>
          <a:xfrm>
            <a:off x="3033700" y="1462975"/>
            <a:ext cx="58194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JMP/Excel Workshop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1"/>
          <p:cNvSpPr txBox="1">
            <a:spLocks noGrp="1"/>
          </p:cNvSpPr>
          <p:nvPr>
            <p:ph type="body" idx="2"/>
          </p:nvPr>
        </p:nvSpPr>
        <p:spPr>
          <a:xfrm>
            <a:off x="5818875" y="2922775"/>
            <a:ext cx="3034200" cy="9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000" u="sng">
                <a:latin typeface="Source Sans Pro"/>
                <a:ea typeface="Source Sans Pro"/>
                <a:cs typeface="Source Sans Pro"/>
                <a:sym typeface="Source Sans Pro"/>
              </a:rPr>
              <a:t>Consulting Subcommittee</a:t>
            </a:r>
            <a:endParaRPr sz="2000" u="sng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000">
                <a:latin typeface="Source Sans Pro"/>
                <a:ea typeface="Source Sans Pro"/>
                <a:cs typeface="Source Sans Pro"/>
                <a:sym typeface="Source Sans Pro"/>
              </a:rPr>
              <a:t>Qiaoxuan (Josh) Wang Joyce Lu</a:t>
            </a:r>
            <a:endParaRPr sz="2000" b="0" i="0" u="none" strike="noStrike" cap="none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5fb6fa8a0_0_15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g1f5fb6fa8a0_0_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1f5fb6fa8a0_0_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Source: https://www.jmp.com/en_us/software/capabilities/data-exploration-and-visualization.html</a:t>
            </a: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/>
          </a:p>
        </p:txBody>
      </p:sp>
      <p:sp>
        <p:nvSpPr>
          <p:cNvPr id="205" name="Google Shape;205;g1f5fb6fa8a0_0_15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Graphing 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Histograms, box plot, tree map, and many more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Data Summary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Finding mean, median, frequency, variance, etc.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Filtering (subgrouping)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Dashboards 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Explore texts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Word cloud, etc.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6" name="Google Shape;206;g1f5fb6fa8a0_0_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 Exploration &amp; Visualization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f5fb6fa8a0_0_54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g1f5fb6fa8a0_0_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1f5fb6fa8a0_0_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Source: https://www.jmp.com/en_us/software/capabilities/data-exploration-and-visualization.html</a:t>
            </a: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/>
          </a:p>
        </p:txBody>
      </p:sp>
      <p:sp>
        <p:nvSpPr>
          <p:cNvPr id="214" name="Google Shape;214;g1f5fb6fa8a0_0_54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What can we do with JMP?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One way &amp; two-way ANOVA (analysis of variance)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Correlation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simple/multiple linear/logistic regression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Bootstrapping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Clustering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classification trees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regression trees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k nearest neighbors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…and many more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5" name="Google Shape;215;g1f5fb6fa8a0_0_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Analysis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f5fb6fa8a0_0_28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g1f5fb6fa8a0_0_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1f5fb6fa8a0_0_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Source: https://www.jmp.com/en_us/software/capabilities/sharing-and-communicating-results.html</a:t>
            </a: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/>
          </a:p>
        </p:txBody>
      </p:sp>
      <p:sp>
        <p:nvSpPr>
          <p:cNvPr id="223" name="Google Shape;223;g1f5fb6fa8a0_0_28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JMP Live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A cloud location to store and share your reports and data with other JMP users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Interactive HTML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Sharing reports and data with non-JMP users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Dashboard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4" name="Google Shape;224;g1f5fb6fa8a0_0_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Sharing and Communicating pt.1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5" name="Google Shape;225;g1f5fb6fa8a0_0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5750" y="2706575"/>
            <a:ext cx="3905250" cy="20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5fb6fa8a0_0_39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g1f5fb6fa8a0_0_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f5fb6fa8a0_0_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Source: https://www.jmp.com/en_us/software/capabilities/sharing-and-communicating-results.html</a:t>
            </a: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/>
          </a:p>
        </p:txBody>
      </p:sp>
      <p:sp>
        <p:nvSpPr>
          <p:cNvPr id="233" name="Google Shape;233;g1f5fb6fa8a0_0_39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JMP Journals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1. Static presentation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371600" lvl="2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Embeds the output of one or more JMP reports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371600" lvl="2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Looks similar to when we save output to a PDF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371600" lvl="2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No data table; points cannot be selected or changed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2. Dynamic presentation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371600" lvl="2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Looks like an outline with texts and buttons that reveal / hide certain reports and data tables of your choice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371600" lvl="2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“Dynamic”: those reports and tables can be changed or updated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Workflow builder 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Documents actions throughout the preparation and analysis workflows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4" name="Google Shape;234;g1f5fb6fa8a0_0_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Sharing and Communicating pt.2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41BB7E-7170-12E0-FBE1-495B30A669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0" name="Google Shape;240;g1f5fb6fa8a0_0_48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Similarities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Both are powerful tools in performing basic data analysis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Both are useful data visualization tools (can be used to plot graphs and charts)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Differences 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Structure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JMP - data tables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828800" lvl="3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A cell is defined based on its column (one specific variable)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Excel - spreadsheet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828800" lvl="3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You can enter any type of data (mixed character + numeric data) into a cell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1f5fb6fa8a0_0_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03777f4671_0_131"/>
          <p:cNvSpPr txBox="1">
            <a:spLocks noGrp="1"/>
          </p:cNvSpPr>
          <p:nvPr>
            <p:ph type="title"/>
          </p:nvPr>
        </p:nvSpPr>
        <p:spPr>
          <a:xfrm>
            <a:off x="1945200" y="1874402"/>
            <a:ext cx="5253600" cy="13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337164"/>
              <a:buNone/>
            </a:pPr>
            <a:r>
              <a:rPr lang="en" dirty="0">
                <a:latin typeface="Nunito"/>
                <a:ea typeface="Nunito"/>
                <a:cs typeface="Nunito"/>
                <a:sym typeface="Nunito"/>
              </a:rPr>
              <a:t>[03]</a:t>
            </a:r>
            <a:br>
              <a:rPr lang="en" dirty="0">
                <a:latin typeface="Nunito"/>
                <a:ea typeface="Nunito"/>
                <a:cs typeface="Nunito"/>
                <a:sym typeface="Nunito"/>
              </a:rPr>
            </a:br>
            <a:r>
              <a:rPr lang="en" dirty="0">
                <a:latin typeface="Nunito"/>
                <a:ea typeface="Nunito"/>
                <a:cs typeface="Nunito"/>
                <a:sym typeface="Nunito"/>
              </a:rPr>
              <a:t>Engagement Activity</a:t>
            </a:r>
            <a:br>
              <a:rPr lang="en" dirty="0">
                <a:latin typeface="Nunito"/>
                <a:ea typeface="Nunito"/>
                <a:cs typeface="Nunito"/>
                <a:sym typeface="Nunito"/>
              </a:rPr>
            </a:br>
            <a:r>
              <a:rPr lang="en-US" sz="800" dirty="0">
                <a:hlinkClick r:id="rId3"/>
              </a:rPr>
              <a:t>UCSD Enterprise Software Licensing</a:t>
            </a:r>
            <a:endParaRPr sz="1305" dirty="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03777f4671_0_140"/>
          <p:cNvSpPr txBox="1">
            <a:spLocks noGrp="1"/>
          </p:cNvSpPr>
          <p:nvPr>
            <p:ph type="title"/>
          </p:nvPr>
        </p:nvSpPr>
        <p:spPr>
          <a:xfrm>
            <a:off x="1945170" y="1997265"/>
            <a:ext cx="5253660" cy="11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[04]</a:t>
            </a:r>
            <a:br>
              <a:rPr lang="en">
                <a:latin typeface="Nunito"/>
                <a:ea typeface="Nunito"/>
                <a:cs typeface="Nunito"/>
                <a:sym typeface="Nunito"/>
              </a:rPr>
            </a:br>
            <a:r>
              <a:rPr lang="en">
                <a:latin typeface="Nunito"/>
                <a:ea typeface="Nunito"/>
                <a:cs typeface="Nunito"/>
                <a:sym typeface="Nunito"/>
              </a:rPr>
              <a:t>Q&amp;A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7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2"/>
          <p:cNvSpPr/>
          <p:nvPr/>
        </p:nvSpPr>
        <p:spPr>
          <a:xfrm>
            <a:off x="-626700" y="166200"/>
            <a:ext cx="3776400" cy="48111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2"/>
          <p:cNvSpPr txBox="1"/>
          <p:nvPr/>
        </p:nvSpPr>
        <p:spPr>
          <a:xfrm>
            <a:off x="3247909" y="2143271"/>
            <a:ext cx="19368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lang="en" sz="6400" b="1" i="0" u="none" strike="noStrike" cap="none">
                <a:solidFill>
                  <a:srgbClr val="171947"/>
                </a:solidFill>
                <a:latin typeface="Montserrat"/>
                <a:ea typeface="Montserrat"/>
                <a:cs typeface="Montserrat"/>
                <a:sym typeface="Montserrat"/>
              </a:rPr>
              <a:t>Th</a:t>
            </a:r>
            <a:endParaRPr sz="6400" b="1" i="0" u="none" strike="noStrike" cap="none">
              <a:solidFill>
                <a:srgbClr val="17194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32"/>
          <p:cNvSpPr txBox="1"/>
          <p:nvPr/>
        </p:nvSpPr>
        <p:spPr>
          <a:xfrm>
            <a:off x="900707" y="1407821"/>
            <a:ext cx="17601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@DS3UCSD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2"/>
          <p:cNvSpPr txBox="1"/>
          <p:nvPr/>
        </p:nvSpPr>
        <p:spPr>
          <a:xfrm>
            <a:off x="908578" y="4406345"/>
            <a:ext cx="17601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ds3@ucsd.edu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32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6415" y="2609383"/>
            <a:ext cx="340874" cy="34133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2"/>
          <p:cNvSpPr txBox="1"/>
          <p:nvPr/>
        </p:nvSpPr>
        <p:spPr>
          <a:xfrm>
            <a:off x="900712" y="2641127"/>
            <a:ext cx="17601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@DS3.UCSD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p32" descr="A picture containing shap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6415" y="1361637"/>
            <a:ext cx="340874" cy="341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2" descr="A picture containing shape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0777" y="1985509"/>
            <a:ext cx="340874" cy="34133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2"/>
          <p:cNvSpPr txBox="1"/>
          <p:nvPr/>
        </p:nvSpPr>
        <p:spPr>
          <a:xfrm>
            <a:off x="895067" y="2024484"/>
            <a:ext cx="1714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@DS3UCSD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" name="Google Shape;273;p3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86412" y="3185535"/>
            <a:ext cx="340861" cy="340863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2"/>
          <p:cNvSpPr txBox="1"/>
          <p:nvPr/>
        </p:nvSpPr>
        <p:spPr>
          <a:xfrm>
            <a:off x="900700" y="3137575"/>
            <a:ext cx="14346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https://tinyurl.com/discordds3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p3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7885" y="3761200"/>
            <a:ext cx="352439" cy="35243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2"/>
          <p:cNvSpPr txBox="1"/>
          <p:nvPr/>
        </p:nvSpPr>
        <p:spPr>
          <a:xfrm>
            <a:off x="897965" y="3816199"/>
            <a:ext cx="1714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ds3.ucsd.edu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Google Shape;277;p3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80637" y="4348462"/>
            <a:ext cx="352440" cy="35243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2"/>
          <p:cNvSpPr txBox="1">
            <a:spLocks noGrp="1"/>
          </p:cNvSpPr>
          <p:nvPr>
            <p:ph type="title"/>
          </p:nvPr>
        </p:nvSpPr>
        <p:spPr>
          <a:xfrm>
            <a:off x="0" y="333375"/>
            <a:ext cx="2428875" cy="995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Calibri"/>
              <a:buNone/>
            </a:pPr>
            <a:r>
              <a:rPr lang="en" sz="21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Find us on social media!</a:t>
            </a:r>
            <a:endParaRPr sz="2100" b="0" i="0" u="none" strike="noStrike" cap="non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9" name="Google Shape;279;p32"/>
          <p:cNvSpPr txBox="1"/>
          <p:nvPr/>
        </p:nvSpPr>
        <p:spPr>
          <a:xfrm>
            <a:off x="3434100" y="2084151"/>
            <a:ext cx="54261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lang="en" sz="6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sz="64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"/>
          <p:cNvSpPr txBox="1">
            <a:spLocks noGrp="1"/>
          </p:cNvSpPr>
          <p:nvPr>
            <p:ph type="body" idx="1"/>
          </p:nvPr>
        </p:nvSpPr>
        <p:spPr>
          <a:xfrm>
            <a:off x="4811404" y="1876458"/>
            <a:ext cx="3774542" cy="1390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unito"/>
              <a:buAutoNum type="arabicParenR"/>
            </a:pPr>
            <a:r>
              <a:rPr lang="en" dirty="0">
                <a:solidFill>
                  <a:srgbClr val="211F5C"/>
                </a:solidFill>
                <a:latin typeface="Nunito"/>
                <a:ea typeface="Nunito"/>
                <a:cs typeface="Nunito"/>
                <a:sym typeface="Nunito"/>
              </a:rPr>
              <a:t>Background          </a:t>
            </a:r>
            <a:endParaRPr lang="en-US" dirty="0">
              <a:latin typeface="Nunito"/>
              <a:ea typeface="Nunito"/>
              <a:cs typeface="Nunito"/>
              <a:sym typeface="Nunito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unito"/>
              <a:buAutoNum type="arabicParenR"/>
            </a:pPr>
            <a:r>
              <a:rPr lang="en" dirty="0">
                <a:solidFill>
                  <a:srgbClr val="211F5C"/>
                </a:solidFill>
                <a:latin typeface="Nunito"/>
                <a:ea typeface="Nunito"/>
                <a:cs typeface="Nunito"/>
                <a:sym typeface="Nunito"/>
              </a:rPr>
              <a:t>Applications &amp; Workflow</a:t>
            </a: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unito"/>
              <a:buAutoNum type="arabicParenR"/>
            </a:pPr>
            <a:r>
              <a:rPr lang="en-US" dirty="0">
                <a:solidFill>
                  <a:srgbClr val="211F5C"/>
                </a:solidFill>
                <a:latin typeface="Nunito"/>
                <a:ea typeface="Nunito"/>
                <a:cs typeface="Nunito"/>
                <a:sym typeface="Nunito"/>
              </a:rPr>
              <a:t>Engagement Activity</a:t>
            </a:r>
            <a:endParaRPr lang="en-US" dirty="0">
              <a:latin typeface="Nunito"/>
              <a:ea typeface="Nunito"/>
              <a:cs typeface="Nunito"/>
              <a:sym typeface="Nunito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unito"/>
              <a:buAutoNum type="arabicParenR"/>
            </a:pPr>
            <a:r>
              <a:rPr lang="en" dirty="0">
                <a:solidFill>
                  <a:srgbClr val="211F5C"/>
                </a:solidFill>
                <a:latin typeface="Nunito"/>
                <a:ea typeface="Nunito"/>
                <a:cs typeface="Nunito"/>
                <a:sym typeface="Nunito"/>
              </a:rPr>
              <a:t>Q&amp;A</a:t>
            </a:r>
            <a:endParaRPr dirty="0">
              <a:latin typeface="Nunito"/>
              <a:ea typeface="Nunito"/>
              <a:cs typeface="Nunito"/>
              <a:sym typeface="Nunito"/>
            </a:endParaRPr>
          </a:p>
          <a:p>
            <a:pPr marL="51435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None/>
            </a:pPr>
            <a:endParaRPr dirty="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"/>
          <p:cNvSpPr txBox="1">
            <a:spLocks noGrp="1"/>
          </p:cNvSpPr>
          <p:nvPr>
            <p:ph type="title"/>
          </p:nvPr>
        </p:nvSpPr>
        <p:spPr>
          <a:xfrm>
            <a:off x="1945170" y="1997265"/>
            <a:ext cx="5253660" cy="11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>
                <a:solidFill>
                  <a:srgbClr val="37437B"/>
                </a:solidFill>
                <a:latin typeface="Nunito"/>
                <a:ea typeface="Nunito"/>
                <a:cs typeface="Nunito"/>
                <a:sym typeface="Nunito"/>
              </a:rPr>
              <a:t>[01]</a:t>
            </a:r>
            <a:br>
              <a:rPr lang="en">
                <a:solidFill>
                  <a:srgbClr val="37437B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n">
                <a:solidFill>
                  <a:srgbClr val="37437B"/>
                </a:solidFill>
                <a:latin typeface="Nunito"/>
                <a:ea typeface="Nunito"/>
                <a:cs typeface="Nunito"/>
                <a:sym typeface="Nunito"/>
              </a:rPr>
              <a:t>Background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"/>
          <p:cNvSpPr txBox="1">
            <a:spLocks noGrp="1"/>
          </p:cNvSpPr>
          <p:nvPr>
            <p:ph type="body" idx="1"/>
          </p:nvPr>
        </p:nvSpPr>
        <p:spPr>
          <a:xfrm>
            <a:off x="1155933" y="4863539"/>
            <a:ext cx="5817891" cy="279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https://www.analyticsvidhya.com/blog/2021/11/a-comprehensive-guide-on-microsoft-excel-for-data-analysis/</a:t>
            </a:r>
            <a:r>
              <a:rPr lang="en"/>
              <a:t> </a:t>
            </a:r>
            <a:endParaRPr/>
          </a:p>
        </p:txBody>
      </p:sp>
      <p:sp>
        <p:nvSpPr>
          <p:cNvPr id="151" name="Google Shape;151;p3"/>
          <p:cNvSpPr txBox="1">
            <a:spLocks noGrp="1"/>
          </p:cNvSpPr>
          <p:nvPr>
            <p:ph type="body" idx="2"/>
          </p:nvPr>
        </p:nvSpPr>
        <p:spPr>
          <a:xfrm>
            <a:off x="1164364" y="1088625"/>
            <a:ext cx="7674836" cy="3311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Can be used to examine data and perform simple and basic data analysis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Convenient for data entry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Here are some useful methods for data analysis: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Charts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Ranges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Conditional formatting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Sorting and filtering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Data validation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Formula auditing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Pivot tables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2" name="Google Shape;152;p3"/>
          <p:cNvSpPr txBox="1">
            <a:spLocks noGrp="1"/>
          </p:cNvSpPr>
          <p:nvPr>
            <p:ph type="title"/>
          </p:nvPr>
        </p:nvSpPr>
        <p:spPr>
          <a:xfrm>
            <a:off x="1155932" y="489204"/>
            <a:ext cx="5253660" cy="50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Excel for Data Analysis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f5f724b0e4_0_0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g1f5f724b0e4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1f5f724b0e4_0_0"/>
          <p:cNvSpPr txBox="1">
            <a:spLocks noGrp="1"/>
          </p:cNvSpPr>
          <p:nvPr>
            <p:ph type="body" idx="1"/>
          </p:nvPr>
        </p:nvSpPr>
        <p:spPr>
          <a:xfrm>
            <a:off x="1155933" y="4863539"/>
            <a:ext cx="58179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Source: </a:t>
            </a:r>
            <a:endParaRPr/>
          </a:p>
        </p:txBody>
      </p:sp>
      <p:sp>
        <p:nvSpPr>
          <p:cNvPr id="160" name="Google Shape;160;g1f5f724b0e4_0_0"/>
          <p:cNvSpPr txBox="1">
            <a:spLocks noGrp="1"/>
          </p:cNvSpPr>
          <p:nvPr>
            <p:ph type="body" idx="2"/>
          </p:nvPr>
        </p:nvSpPr>
        <p:spPr>
          <a:xfrm>
            <a:off x="1164364" y="1088625"/>
            <a:ext cx="7674900" cy="3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 statistical software that can perform data preparation, analysis, and graphing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Simple to use because there is no code required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What can you do with JMP?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Data cleaning, data summary, data visualization, Statistical analysis, machine learning…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•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Link to the tutorial videos provided on the JMP website: </a:t>
            </a:r>
            <a:r>
              <a:rPr lang="en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https://www.jmp.com/en_dk/academic/course-materials/analytics.html#m-stepbystep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1" name="Google Shape;161;g1f5f724b0e4_0_0"/>
          <p:cNvSpPr txBox="1">
            <a:spLocks noGrp="1"/>
          </p:cNvSpPr>
          <p:nvPr>
            <p:ph type="title"/>
          </p:nvPr>
        </p:nvSpPr>
        <p:spPr>
          <a:xfrm>
            <a:off x="1155932" y="489204"/>
            <a:ext cx="52536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What is JMP?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3"/>
          <p:cNvSpPr txBox="1"/>
          <p:nvPr/>
        </p:nvSpPr>
        <p:spPr>
          <a:xfrm>
            <a:off x="157500" y="143575"/>
            <a:ext cx="7234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endParaRPr sz="3000" b="1" i="0" u="none" strike="noStrike" cap="none">
              <a:solidFill>
                <a:srgbClr val="17194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7" name="Google Shape;167;p13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3"/>
          <p:cNvSpPr txBox="1">
            <a:spLocks noGrp="1"/>
          </p:cNvSpPr>
          <p:nvPr>
            <p:ph type="title"/>
          </p:nvPr>
        </p:nvSpPr>
        <p:spPr>
          <a:xfrm>
            <a:off x="1945170" y="1997265"/>
            <a:ext cx="5253660" cy="11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>
                <a:solidFill>
                  <a:srgbClr val="37437B"/>
                </a:solidFill>
                <a:latin typeface="Nunito"/>
                <a:ea typeface="Nunito"/>
                <a:cs typeface="Nunito"/>
                <a:sym typeface="Nunito"/>
              </a:rPr>
              <a:t>[02]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Applications / Workflow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https://www.jmp.com/en_us/software/analytic-workflow.html</a:t>
            </a:r>
            <a:r>
              <a:rPr lang="en"/>
              <a:t> 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B459F1-3246-445C-CE01-6131D875EC5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8" name="Google Shape;178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JMP Analytic Workflow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9" name="Google Shape;179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0199" y="1055900"/>
            <a:ext cx="6682598" cy="331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5f724b0e4_0_14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g1f5f724b0e4_0_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1f5f724b0e4_0_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Source: https://www.jmp.com/en_us/software/capabilities/data-access.html</a:t>
            </a:r>
            <a:endParaRPr/>
          </a:p>
        </p:txBody>
      </p:sp>
      <p:sp>
        <p:nvSpPr>
          <p:cNvPr id="187" name="Google Shape;187;g1f5f724b0e4_0_14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Easy to access data from a variety of sources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i.e. Excel, files, databases, APIs, R, python, etc.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When data is imported into JMP, they are already formatted and ready to visualize and analyze 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8" name="Google Shape;188;g1f5f724b0e4_0_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 Access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5fb6fa8a0_0_7"/>
          <p:cNvSpPr/>
          <p:nvPr/>
        </p:nvSpPr>
        <p:spPr>
          <a:xfrm>
            <a:off x="7392375" y="86000"/>
            <a:ext cx="2189700" cy="969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g1f5fb6fa8a0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941" y="143575"/>
            <a:ext cx="1470049" cy="8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1f5fb6fa8a0_0_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Source: https://www.jmp.com/en_us/software/capabilities/data-blending-and-cleanup.html</a:t>
            </a:r>
            <a:endParaRPr/>
          </a:p>
        </p:txBody>
      </p:sp>
      <p:sp>
        <p:nvSpPr>
          <p:cNvPr id="196" name="Google Shape;196;g1f5fb6fa8a0_0_7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We can perform various data cleaning tasks using JMP, such as: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Shaping tables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Merging data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Anomaly detection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•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Dealing with missing data 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7" name="Google Shape;197;g1f5fb6fa8a0_0_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 Cleanup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824</Words>
  <Application>Microsoft Office PowerPoint</Application>
  <PresentationFormat>On-screen Show (16:9)</PresentationFormat>
  <Paragraphs>113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Montserrat</vt:lpstr>
      <vt:lpstr>Roboto</vt:lpstr>
      <vt:lpstr>Nunito</vt:lpstr>
      <vt:lpstr>Calibri</vt:lpstr>
      <vt:lpstr>Arial</vt:lpstr>
      <vt:lpstr>Source Sans Pro</vt:lpstr>
      <vt:lpstr>Simple Light</vt:lpstr>
      <vt:lpstr>PowerPoint Presentation</vt:lpstr>
      <vt:lpstr>PowerPoint Presentation</vt:lpstr>
      <vt:lpstr>[01] Background</vt:lpstr>
      <vt:lpstr>Excel for Data Analysis</vt:lpstr>
      <vt:lpstr>What is JMP?</vt:lpstr>
      <vt:lpstr>[02] Applications / Workflow</vt:lpstr>
      <vt:lpstr>JMP Analytic Workflow</vt:lpstr>
      <vt:lpstr>Data Access</vt:lpstr>
      <vt:lpstr>Data Cleanup</vt:lpstr>
      <vt:lpstr>Data Exploration &amp; Visualization</vt:lpstr>
      <vt:lpstr>Analysis</vt:lpstr>
      <vt:lpstr>Sharing and Communicating pt.1</vt:lpstr>
      <vt:lpstr>Sharing and Communicating pt.2</vt:lpstr>
      <vt:lpstr>Summary</vt:lpstr>
      <vt:lpstr>[03] Engagement Activity UCSD Enterprise Software Licensing</vt:lpstr>
      <vt:lpstr>[04] Q&amp;A</vt:lpstr>
      <vt:lpstr>Find us on social media!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Josh Wang</cp:lastModifiedBy>
  <cp:revision>3</cp:revision>
  <dcterms:modified xsi:type="dcterms:W3CDTF">2023-03-03T21:30:57Z</dcterms:modified>
</cp:coreProperties>
</file>